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72"/>
  </p:notesMasterIdLst>
  <p:sldIdLst>
    <p:sldId id="303" r:id="rId2"/>
    <p:sldId id="330" r:id="rId3"/>
    <p:sldId id="352" r:id="rId4"/>
    <p:sldId id="344" r:id="rId5"/>
    <p:sldId id="345" r:id="rId6"/>
    <p:sldId id="383" r:id="rId7"/>
    <p:sldId id="384" r:id="rId8"/>
    <p:sldId id="346" r:id="rId9"/>
    <p:sldId id="347" r:id="rId10"/>
    <p:sldId id="386" r:id="rId11"/>
    <p:sldId id="385" r:id="rId12"/>
    <p:sldId id="348" r:id="rId13"/>
    <p:sldId id="396" r:id="rId14"/>
    <p:sldId id="387" r:id="rId15"/>
    <p:sldId id="349" r:id="rId16"/>
    <p:sldId id="388" r:id="rId17"/>
    <p:sldId id="389" r:id="rId18"/>
    <p:sldId id="350" r:id="rId19"/>
    <p:sldId id="392" r:id="rId20"/>
    <p:sldId id="351" r:id="rId21"/>
    <p:sldId id="390" r:id="rId22"/>
    <p:sldId id="391" r:id="rId23"/>
    <p:sldId id="353" r:id="rId24"/>
    <p:sldId id="354" r:id="rId25"/>
    <p:sldId id="393" r:id="rId26"/>
    <p:sldId id="355" r:id="rId27"/>
    <p:sldId id="397" r:id="rId28"/>
    <p:sldId id="356" r:id="rId29"/>
    <p:sldId id="398" r:id="rId30"/>
    <p:sldId id="399" r:id="rId31"/>
    <p:sldId id="357" r:id="rId32"/>
    <p:sldId id="358" r:id="rId33"/>
    <p:sldId id="359" r:id="rId34"/>
    <p:sldId id="360" r:id="rId35"/>
    <p:sldId id="395" r:id="rId36"/>
    <p:sldId id="361" r:id="rId37"/>
    <p:sldId id="400" r:id="rId38"/>
    <p:sldId id="362" r:id="rId39"/>
    <p:sldId id="401" r:id="rId40"/>
    <p:sldId id="363" r:id="rId41"/>
    <p:sldId id="364" r:id="rId42"/>
    <p:sldId id="379" r:id="rId43"/>
    <p:sldId id="394" r:id="rId44"/>
    <p:sldId id="365" r:id="rId45"/>
    <p:sldId id="402" r:id="rId46"/>
    <p:sldId id="366" r:id="rId47"/>
    <p:sldId id="403" r:id="rId48"/>
    <p:sldId id="367" r:id="rId49"/>
    <p:sldId id="404" r:id="rId50"/>
    <p:sldId id="368" r:id="rId51"/>
    <p:sldId id="369" r:id="rId52"/>
    <p:sldId id="370" r:id="rId53"/>
    <p:sldId id="406" r:id="rId54"/>
    <p:sldId id="371" r:id="rId55"/>
    <p:sldId id="407" r:id="rId56"/>
    <p:sldId id="372" r:id="rId57"/>
    <p:sldId id="408" r:id="rId58"/>
    <p:sldId id="409" r:id="rId59"/>
    <p:sldId id="373" r:id="rId60"/>
    <p:sldId id="410" r:id="rId61"/>
    <p:sldId id="374" r:id="rId62"/>
    <p:sldId id="405" r:id="rId63"/>
    <p:sldId id="375" r:id="rId64"/>
    <p:sldId id="376" r:id="rId65"/>
    <p:sldId id="411" r:id="rId66"/>
    <p:sldId id="377" r:id="rId67"/>
    <p:sldId id="378" r:id="rId68"/>
    <p:sldId id="380" r:id="rId69"/>
    <p:sldId id="382" r:id="rId70"/>
    <p:sldId id="381" r:id="rId71"/>
  </p:sldIdLst>
  <p:sldSz cx="9144000" cy="6858000" type="screen4x3"/>
  <p:notesSz cx="6797675" cy="9926638"/>
  <p:defaultTextStyle>
    <a:defPPr>
      <a:defRPr lang="es-ES_tradn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E55B"/>
    <a:srgbClr val="F7DE59"/>
    <a:srgbClr val="0B39D1"/>
    <a:srgbClr val="0C3BD7"/>
    <a:srgbClr val="0B36C3"/>
    <a:srgbClr val="0D39D0"/>
    <a:srgbClr val="0E3BD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70" d="100"/>
          <a:sy n="70" d="100"/>
        </p:scale>
        <p:origin x="-5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99B831-7D7D-4D7B-8014-DE53CA8EBEE2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_tradnl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FC6CED2-1D42-4CBD-A19A-8BF1F18DE7FB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6CED2-1D42-4CBD-A19A-8BF1F18DE7FB}" type="slidenum">
              <a:rPr lang="es-ES_tradnl" smtClean="0"/>
              <a:pPr>
                <a:defRPr/>
              </a:pPr>
              <a:t>69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C6CED2-1D42-4CBD-A19A-8BF1F18DE7FB}" type="slidenum">
              <a:rPr lang="es-ES_tradnl" smtClean="0"/>
              <a:pPr>
                <a:defRPr/>
              </a:pPr>
              <a:t>70</a:t>
            </a:fld>
            <a:endParaRPr lang="es-ES_tradn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9C3B-3403-4DA6-B1F7-B11874298971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76DE9-441A-4956-A209-4F4FB493D534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FA794-E6F5-40E8-94FE-B69115529F69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B4332-0AA6-4BCA-9520-7BF043AF64C0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FB310-6681-4E7B-8022-9C1EF7DF31F7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78BEF-2180-42CB-9757-B6B8318A2C55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AE0D-7568-4D35-9D92-5CC8EF6A2B05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184A9-4391-4DCD-AF71-D29652CA602C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E5D97-8EFD-4487-8D04-D0B680F89518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201BD-E01E-4E4D-92D1-E0FF630358FF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6779B-4BF5-4B8A-A46D-D3295BF5DC82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72D67-2332-4DBB-BC20-E27E6F24D4A3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03702-0D72-4F99-A1DD-B7667A47F419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086C4-30F4-44E6-BA83-76EE1FB34726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29D6E-DA12-4741-A7DB-201F1BBADADF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9CE80-55A9-40D2-92C0-7F5013BB5D2C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6B959-E2AB-455E-867F-63F9EB01BEC5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292F8-926F-4230-A75E-A613331D17A7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86BA4-F23F-4DEF-B653-B872594E667F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98EB0-B698-43A0-847D-2F1F0CFBBC5B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BA89-7D61-47B2-9190-B6E5A57164C2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4263A-7AEC-4122-9D46-D63C8551D981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</a:p>
        </p:txBody>
      </p:sp>
      <p:sp>
        <p:nvSpPr>
          <p:cNvPr id="7168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AEF678-41DA-4DBA-AE37-B3301B9A4D06}" type="datetimeFigureOut">
              <a:rPr lang="es-ES_tradnl"/>
              <a:pPr>
                <a:defRPr/>
              </a:pPr>
              <a:t>13/03/2014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A5E325-D923-4EA5-A6B3-5796189D5664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4800" b="1" dirty="0" smtClean="0">
                <a:solidFill>
                  <a:srgbClr val="FF0000"/>
                </a:solidFill>
                <a:latin typeface="Calibri" pitchFamily="34" charset="0"/>
              </a:rPr>
              <a:t>PLANTACIÓN DE ÁRBOLES FRUTALES (A-9) </a:t>
            </a:r>
          </a:p>
          <a:p>
            <a:pPr algn="ctr" eaLnBrk="1" hangingPunct="1"/>
            <a:r>
              <a:rPr lang="es-ES_tradnl" sz="2400" b="1" dirty="0" smtClean="0">
                <a:solidFill>
                  <a:srgbClr val="DCE6F2"/>
                </a:solidFill>
                <a:latin typeface="Calibri" pitchFamily="34" charset="0"/>
              </a:rPr>
              <a:t>Arucas, 27 de febrero </a:t>
            </a:r>
            <a:r>
              <a:rPr lang="es-ES_tradnl" sz="2400" b="1" dirty="0">
                <a:solidFill>
                  <a:srgbClr val="DCE6F2"/>
                </a:solidFill>
                <a:latin typeface="Calibri" pitchFamily="34" charset="0"/>
              </a:rPr>
              <a:t>del </a:t>
            </a:r>
            <a:r>
              <a:rPr lang="es-ES_tradnl" sz="2400" b="1" dirty="0" smtClean="0">
                <a:solidFill>
                  <a:srgbClr val="DCE6F2"/>
                </a:solidFill>
                <a:latin typeface="Calibri" pitchFamily="34" charset="0"/>
              </a:rPr>
              <a:t>2014</a:t>
            </a:r>
            <a:endParaRPr lang="es-ES_tradnl" sz="2400" b="1" dirty="0">
              <a:solidFill>
                <a:srgbClr val="DCE6F2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7" name="Picture 3" descr="C:\Documents and Settings\rnavarro\Mis documentos\AÑO 2014\CURSOS\CURSO PLANTACIÓN FRUTALES\FOTOS PARA EL CURSO\curso riego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655080"/>
            <a:ext cx="4252914" cy="31895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1.2- Distribución: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- Establecer los polinizadores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Orientación norte – sur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En función de la parcela: marco rectangular para facilitar la Recolección y el tratamiento fitosanitario.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Marco cuadrado o en tresbolillo.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Marcos siguiendo curvas de nivel.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Orientación norte – sur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3490" name="Picture 2" descr="https://encrypted-tbn2.gstatic.com/images?q=tbn:ANd9GcRwHwEHkuj3hUdTRofDs5er_ZV_-4VnOQiE34Ax7xbQeSdPoIF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550457"/>
            <a:ext cx="6183333" cy="34949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3428992" y="1698482"/>
            <a:ext cx="270236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Marco rectangular: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Abrir las calles para la recolección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54" y="2000240"/>
            <a:ext cx="3048081" cy="449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5128" y="2214554"/>
            <a:ext cx="2798798" cy="428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71473" y="1698482"/>
            <a:ext cx="221457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Marco rectangular: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Abrir las calles para la recolección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4" name="Picture 2" descr="Tio Isidro Naranjas Suelo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1" y="1716088"/>
            <a:ext cx="5484275" cy="411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3428992" y="1698482"/>
            <a:ext cx="270236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Marco cuadrado: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714620"/>
            <a:ext cx="6866751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470025"/>
            <a:ext cx="815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Tresbolillo: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Aprovechar al máximo el terreno. Un 16 % más.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514259"/>
            <a:ext cx="6000792" cy="402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470025"/>
            <a:ext cx="8153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Tresbolillo: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Aprovechar al máximo el terreno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Distancia entre líneas (D):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L = Distancia entre árboles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Para L = 5 metros </a:t>
            </a:r>
            <a:r>
              <a:rPr lang="es-ES_tradnl" sz="2400" b="1" dirty="0" smtClean="0">
                <a:latin typeface="Calibri" pitchFamily="34" charset="0"/>
                <a:sym typeface="Wingdings" pitchFamily="2" charset="2"/>
              </a:rPr>
              <a:t> D= 4,3 metros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  <a:sym typeface="Wingdings" pitchFamily="2" charset="2"/>
              </a:rPr>
              <a:t>Para L = 4 metros  D= 3,4 metros</a:t>
            </a: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7588" y="3116917"/>
            <a:ext cx="20288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470025"/>
            <a:ext cx="8153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Tresbolillo: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Aprovechar al máximo el terreno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571744"/>
            <a:ext cx="7215238" cy="394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2- PREPARACIÓN DE LA PLANTACIÓN: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2.1- Preparación del suelo: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TOMA DE MUESTRAS 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LABORATORIO DEL CABILDO (FOTOCOPIAS LABORATORIO)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2- PREPARACIÓN DE LA PLANTACIÓN: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2.1- Preparación del suelo (¿época de plantación?):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Septiembre – octubre.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Enero – Febrero – marzo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4000" b="1" dirty="0" smtClean="0">
                <a:solidFill>
                  <a:srgbClr val="FF0000"/>
                </a:solidFill>
                <a:latin typeface="Calibri" pitchFamily="34" charset="0"/>
              </a:rPr>
              <a:t>OBJETIVO:</a:t>
            </a:r>
          </a:p>
          <a:p>
            <a:pPr algn="ctr" eaLnBrk="1" hangingPunct="1"/>
            <a:r>
              <a:rPr lang="es-ES_tradnl" sz="4000" b="1" dirty="0" smtClean="0">
                <a:solidFill>
                  <a:srgbClr val="FF0000"/>
                </a:solidFill>
                <a:latin typeface="Calibri" pitchFamily="34" charset="0"/>
              </a:rPr>
              <a:t>Conocimientos básicos (PREGUNTAR – DISCUTIR) para la realización de una plantación de frutales –  </a:t>
            </a:r>
          </a:p>
          <a:p>
            <a:pPr algn="ctr" eaLnBrk="1" hangingPunct="1"/>
            <a:r>
              <a:rPr lang="es-ES_tradnl" sz="4000" b="1" dirty="0" smtClean="0">
                <a:solidFill>
                  <a:srgbClr val="FFFF00"/>
                </a:solidFill>
                <a:latin typeface="Calibri" pitchFamily="34" charset="0"/>
              </a:rPr>
              <a:t>CAMPAÑA ÁRBOLES CABILDO</a:t>
            </a: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2- PREPARACIÓN DE LA PLANTACIÓN: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2.1- Preparación del suelo: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Siembra de especies mejorantes (archita, chicharo, arveja ...)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Desbroce. 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Subsolador. 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Vertedera.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Rodillo – rotovator – fresadora.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rgbClr val="FFFF00"/>
                </a:solidFill>
                <a:latin typeface="Calibri" pitchFamily="34" charset="0"/>
              </a:rPr>
              <a:t>CONVOCATORIA TIERRAS ABANDONADAS DEL CABILDO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APEROS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Desbroce. 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7586" name="Picture 2" descr="C:\Documents and Settings\rnavarro\Mis documentos\AÑO 2013\PLAN ESTRATÉGICO\PAC LABOREO\P10703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3" y="2915552"/>
            <a:ext cx="6254771" cy="351830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APEROS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Subsolador.  </a:t>
            </a: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(ROMPE LA SUELA DE LABOR DEL ROTOVATOR)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Vertedera.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Rodillo – rotovator – fresadora.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9634" name="Picture 2" descr="http://static2.agroterra.net/media/catalog/product/cache/3/image/800x800/14344541faa036820e4eafb92b5d9181/1/2/aperos-agricolas-desde-ciudad-real-3035323___1224_Agrobellon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486" y="3278032"/>
            <a:ext cx="2131374" cy="2131374"/>
          </a:xfrm>
          <a:prstGeom prst="rect">
            <a:avLst/>
          </a:prstGeom>
          <a:noFill/>
        </p:spPr>
      </p:pic>
      <p:pic>
        <p:nvPicPr>
          <p:cNvPr id="69636" name="Picture 4" descr="http://www.ribas.biz/es/Agricola/images_template1/AVS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9138" y="4343719"/>
            <a:ext cx="3201797" cy="2131374"/>
          </a:xfrm>
          <a:prstGeom prst="rect">
            <a:avLst/>
          </a:prstGeom>
          <a:noFill/>
        </p:spPr>
      </p:pic>
      <p:pic>
        <p:nvPicPr>
          <p:cNvPr id="69638" name="Picture 6" descr="https://encrypted-tbn3.gstatic.com/images?q=tbn:ANd9GcS0a2PSgQXbVl0hDbbhx5Z5tQ7yJhhqh_23dMQFgLc7tOQCdUE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763076"/>
            <a:ext cx="2466975" cy="1847851"/>
          </a:xfrm>
          <a:prstGeom prst="rect">
            <a:avLst/>
          </a:prstGeom>
          <a:noFill/>
        </p:spPr>
      </p:pic>
      <p:pic>
        <p:nvPicPr>
          <p:cNvPr id="69639" name="Picture 7" descr="C:\Documents and Settings\rnavarro\Mis documentos\Mis imágenes\FOTOS ROTOVATO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1003" y="3522190"/>
            <a:ext cx="2516288" cy="18872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2.1- Preparación del suelo: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ENMIENDAS: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materia orgánica (</a:t>
            </a: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REPOSICIÓN – 1 O 2 CAMIONES ESTIÉRCOL/AÑO/HECTÁREA</a:t>
            </a:r>
            <a:r>
              <a:rPr lang="es-ES_tradnl" sz="2400" b="1" dirty="0" smtClean="0">
                <a:latin typeface="Calibri" pitchFamily="34" charset="0"/>
              </a:rPr>
              <a:t>), pH y conductividad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FF00"/>
                </a:solidFill>
                <a:latin typeface="Calibri" pitchFamily="34" charset="0"/>
              </a:rPr>
              <a:t>ANÁLISIS DE SUELO DEL LABORATORIO CABILDO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946920"/>
            <a:ext cx="518160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2.2- Replanteo: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Alineación de los árboles: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Establecimiento de líneas verticales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2664" y="2143116"/>
            <a:ext cx="3104136" cy="451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857760"/>
            <a:ext cx="4831838" cy="17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946920"/>
            <a:ext cx="83629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2.2- Replanteo: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Ubicación de los árboles en tresbolillo.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Mediante cuerda marcada con triangulo equilátero.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924" y="3428999"/>
            <a:ext cx="7505727" cy="321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2.2- Replanteo: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Marcaje de los árboles con regla y cinta métrica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Material necesario: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Cuerda.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 Cinta métrica.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Estacas.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Martillo pesado.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Regla de 1 a 1,5 m.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2.2- Replanteo: REGLA PARA ALINEACIÓN CORRECTA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357563"/>
            <a:ext cx="3920144" cy="265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071810"/>
            <a:ext cx="3538532" cy="234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2.3- Apertura de hoyos: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Forma de realizarlo: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Máquina (retro,  mini retro apelmaza en la zona de contacto, ahoyador – efecto vaso y rotura con piedras)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Manual (Pico, sacho, pala en punta)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2.3- Apertura de hoyos: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AHOYADOR: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55080"/>
            <a:ext cx="4070292" cy="24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519527"/>
            <a:ext cx="2617782" cy="403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4000" b="1" dirty="0" smtClean="0">
                <a:solidFill>
                  <a:srgbClr val="FFFF00"/>
                </a:solidFill>
                <a:latin typeface="Calibri" pitchFamily="34" charset="0"/>
              </a:rPr>
              <a:t>Siempre evaluando el árbol como un  elemento productivo desde el punto de vista económico.</a:t>
            </a:r>
          </a:p>
          <a:p>
            <a:pPr algn="ctr" eaLnBrk="1" hangingPunct="1"/>
            <a:endParaRPr lang="es-ES_tradnl" sz="40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40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4000" b="1" dirty="0" smtClean="0">
                <a:solidFill>
                  <a:srgbClr val="FFFF00"/>
                </a:solidFill>
                <a:latin typeface="Calibri" pitchFamily="34" charset="0"/>
              </a:rPr>
              <a:t>          =  </a:t>
            </a:r>
            <a:r>
              <a:rPr lang="es-ES_tradnl" sz="8800" b="1" dirty="0" smtClean="0">
                <a:solidFill>
                  <a:srgbClr val="FFFF00"/>
                </a:solidFill>
                <a:latin typeface="Calibri" pitchFamily="34" charset="0"/>
              </a:rPr>
              <a:t>€</a:t>
            </a: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5058" name="Picture 2" descr="http://p1.pkcdn.com/Dibujo-de-naranjo-3175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4286256"/>
            <a:ext cx="1857388" cy="1733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2.3- Apertura de hoyos: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AHOYADOR. EFECTO VASO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" y="3991780"/>
            <a:ext cx="3043231" cy="253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1" y="4429132"/>
            <a:ext cx="3617413" cy="231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2.3- Apertura de hoyos: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Tamaño del hoyo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Depende del tipo de suelo (estructura física, conductividad, pH….)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FF00"/>
                </a:solidFill>
                <a:latin typeface="Calibri" pitchFamily="34" charset="0"/>
              </a:rPr>
              <a:t>Recomendado: 1 x 0,5 m</a:t>
            </a:r>
          </a:p>
          <a:p>
            <a:pPr algn="ctr" eaLnBrk="1" hangingPunct="1"/>
            <a:endParaRPr lang="es-ES_tradnl" sz="24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Manejo del hoyo: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latin typeface="Calibri" pitchFamily="34" charset="0"/>
              </a:rPr>
              <a:t> Cambio de perfiles: NO</a:t>
            </a: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latin typeface="Calibri" pitchFamily="34" charset="0"/>
              </a:rPr>
              <a:t>Mejora del interior del hoyo: Mejora de la estructura del suelo con materia orgánica madura, compost, abono verde y abono químico. </a:t>
            </a: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latin typeface="Calibri" pitchFamily="34" charset="0"/>
              </a:rPr>
              <a:t>Como referencia se puede tener </a:t>
            </a:r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2-5 kg de materia orgánica </a:t>
            </a:r>
            <a:r>
              <a:rPr lang="es-ES_tradnl" b="1" dirty="0" smtClean="0">
                <a:latin typeface="Calibri" pitchFamily="34" charset="0"/>
              </a:rPr>
              <a:t>y </a:t>
            </a:r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100-200 gramos de abono complejo </a:t>
            </a:r>
            <a:r>
              <a:rPr lang="es-ES_tradnl" b="1" dirty="0" smtClean="0">
                <a:latin typeface="Calibri" pitchFamily="34" charset="0"/>
              </a:rPr>
              <a:t>de liberación lenta. </a:t>
            </a:r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¿APLICACIÓN EN TODA LA PARCELA? – NO ES NCESARIO POR LA UTILIZACIÓN DE LA FERTIRRIGACIÓN.</a:t>
            </a: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latin typeface="Calibri" pitchFamily="34" charset="0"/>
              </a:rPr>
              <a:t>Mejora del hoyo con antelación: lombricompost.</a:t>
            </a: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latin typeface="Calibri" pitchFamily="34" charset="0"/>
              </a:rPr>
              <a:t>Hacer el hoyo con antelación – mineralización de las paredes – se forma costra.</a:t>
            </a: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latin typeface="Calibri" pitchFamily="34" charset="0"/>
              </a:rPr>
              <a:t>Colocación de sistema de drenaje en el fondo del hoyo.</a:t>
            </a:r>
          </a:p>
          <a:p>
            <a:pPr algn="ctr" eaLnBrk="1" hangingPunct="1">
              <a:buFontTx/>
              <a:buChar char="-"/>
            </a:pPr>
            <a:endParaRPr lang="es-ES_tradnl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470025"/>
            <a:ext cx="815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Manejo del hoyo en contacto con el árbol: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Realización de cono de plantación.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Realización de suelo de contacto con 5 kilos (1/3 suelo, 1/3 compost, 1/3 turba)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530948"/>
            <a:ext cx="5768793" cy="32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2.4- Preparación de los árboles: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Tiempo de aclimatación</a:t>
            </a: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. (RAIZ DESNUDA INMEDIATAMENTE) 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Riego previo, al hoyo y al cepellón.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Rotura de macetas y corte de raíces enrolladas, eliminando un 30 % de la tierra del cepellón, para facilitar la incorporación de las raíces al suelo. (Valorar su estado radicular)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Utilización de fungicida en las raíces?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rgbClr val="FFFF00"/>
                </a:solidFill>
                <a:latin typeface="Calibri" pitchFamily="34" charset="0"/>
              </a:rPr>
              <a:t>REGAR EL MISMO DÍA (20 l/semana) Y NO PISAR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143504" y="1716088"/>
            <a:ext cx="354329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2.4- Preparación de los árboles: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" name="10 Imagen" descr="do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7290" y="2357430"/>
            <a:ext cx="3466148" cy="390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655080"/>
            <a:ext cx="3710116" cy="205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Plantación del árbol: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Plantación mediante la regla.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El árbol un poco más bajo que el terreno, pero con un aporcado, para evitar hongos de cuello.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El injerto a la misma distancia que estaba.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203833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Plantación del árbol: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9054" y="1716088"/>
            <a:ext cx="3754890" cy="463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2.5- Protección de los árboles: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Poda inicial. (con una regla de referencia). Años siguientes podar poco dejando el crecimiento natural del árbol.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Colocación de tutores.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Establecimiento de cortavientos.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Protección contra conejos. Puede ser foco de babosas y caracoles.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2.5- Protección de los árboles: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CORTAVIENTOS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194" name="Picture 2" descr="C:\Documents and Settings\rnavarro\Mis documentos\AÑO 2014\CURSOS\CURSO PLANTACIÓN FRUTALES\FOTOS PARA EL CURSO\curso riego 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027" y="2714620"/>
            <a:ext cx="3116973" cy="2337596"/>
          </a:xfrm>
          <a:prstGeom prst="rect">
            <a:avLst/>
          </a:prstGeom>
          <a:noFill/>
        </p:spPr>
      </p:pic>
      <p:pic>
        <p:nvPicPr>
          <p:cNvPr id="8196" name="Picture 4" descr="C:\Documents and Settings\rnavarro\Mis documentos\AÑO 2014\CURSOS\CURSO PLANTACIÓN FRUTALES\FOTOS PARA EL CURSO\curso riego 0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932" y="3286124"/>
            <a:ext cx="3570412" cy="2677656"/>
          </a:xfrm>
          <a:prstGeom prst="rect">
            <a:avLst/>
          </a:prstGeom>
          <a:noFill/>
        </p:spPr>
      </p:pic>
      <p:pic>
        <p:nvPicPr>
          <p:cNvPr id="8197" name="Picture 5" descr="C:\Documents and Settings\rnavarro\Mis documentos\AÑO 2014\CURSOS\CURSO PLANTACIÓN FRUTALES\FOTOS PARA EL CURSO\curso riego 0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4393744"/>
            <a:ext cx="3001015" cy="225063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4000" b="1" dirty="0" smtClean="0">
                <a:solidFill>
                  <a:srgbClr val="FF0000"/>
                </a:solidFill>
                <a:latin typeface="Calibri" pitchFamily="34" charset="0"/>
              </a:rPr>
              <a:t>TEMARIO:</a:t>
            </a: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1- Diseño de plantación: Marco de plantación y distribución</a:t>
            </a: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2-  Realización de la plantación: Preparación del suelo. Replanteo. Apertura de hoyos. Preparación de los árboles. Protección de los árboles </a:t>
            </a: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3- Sistema de riego: Instalación de riego por goteo y microaspersión. Preparación del riego, filtro y abonadora.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Mejora del suelo del árbol: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Establecimiento de una capa de abonado con: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Estiércol.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Compost.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Abono verde.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Pinocha.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Control de las malas hierbas: </a:t>
            </a: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(DESDE UNPUNTO DE VISTA ECONÓMICO)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Mediante capa vegetal en goteros.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Mediante malla anti-hierba en goteros.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Mediante herbicidas.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 Control entre árboles con desbrozadora o rodillo.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LA MECANIZACIÓN ROMPE RAICES, PERO INCORPORA MATERIA ORGÁNICA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Material necesario para la plantación: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Pico, pala, sacho para hoyos.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Regla para la ubicación correcta del árbol.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Regla para la poda inicial.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Tijeras de podar para las raíces y parte aérea.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Balde para mezclar.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Palilla para remover.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Carrucha para el transporte del material.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Material necesario para la plantación: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6" name="Picture 2" descr="C:\Documents and Settings\rnavarro\Mis documentos\Mis imágenes\curso riego 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079206"/>
            <a:ext cx="4572032" cy="34288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3- SISTEMA DE RIEGO: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Unidades de medida para una instalación básica de riego</a:t>
            </a:r>
            <a:r>
              <a:rPr lang="es-ES_tradnl" sz="2400" b="1" dirty="0" smtClean="0">
                <a:latin typeface="Calibri" pitchFamily="34" charset="0"/>
              </a:rPr>
              <a:t>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Presión (kg/cm, atmósfera, bar…., m.c.a.)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1 kg/cm = 0.97 atmósferas = 0.98 bar = 10 </a:t>
            </a:r>
            <a:r>
              <a:rPr lang="es-ES_tradnl" sz="2400" b="1" dirty="0" err="1" smtClean="0">
                <a:latin typeface="Calibri" pitchFamily="34" charset="0"/>
              </a:rPr>
              <a:t>m.c.a.</a:t>
            </a: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3- SISTEMA DE RIEGO: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Unidades de medida para una instalación básica de riego</a:t>
            </a:r>
            <a:r>
              <a:rPr lang="es-ES_tradnl" sz="2400" b="1" dirty="0" smtClean="0">
                <a:latin typeface="Calibri" pitchFamily="34" charset="0"/>
              </a:rPr>
              <a:t>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Caudales (goteros de 4 y 8 l/h, y micro-aspersores de 20 – 100 l/h)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Tuberías de PE de baja presión (6 y 4 atm) en mm y rosca en pulgadas.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3- SISTEMA DE RIEGO: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Material básico en un instalación de riego:</a:t>
            </a: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Tuberías de PE de baja presión (6 atm)</a:t>
            </a: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Tuberías primarias (90 mm, 63 y 50) y secundarias (40, 32 y 25).</a:t>
            </a: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Tuberías donde se instalan los emisores (goteros y micro aspersores) de 16 y 12.</a:t>
            </a: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Medidor de presión y manómetro.</a:t>
            </a: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Llaves de cierre.</a:t>
            </a: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Racor y niples para la conexión de las tuberías.</a:t>
            </a: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Enlaces a las tuberías.</a:t>
            </a: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Llaves de 16 con enlace y sin enlace.</a:t>
            </a: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Tapones de tuberías.</a:t>
            </a: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Tapones de goteros.</a:t>
            </a:r>
          </a:p>
          <a:p>
            <a:pPr algn="ctr" eaLnBrk="1" hangingPunct="1">
              <a:buFontTx/>
              <a:buChar char="-"/>
            </a:pPr>
            <a:r>
              <a:rPr lang="es-ES_tradnl" sz="1600" b="1" dirty="0" smtClean="0">
                <a:latin typeface="Calibri" pitchFamily="34" charset="0"/>
              </a:rPr>
              <a:t>Emisores (goteros y micro aspersores)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3- SISTEMA DE RIEGO: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Material básico en un instalación de riego:</a:t>
            </a: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218" name="Picture 2" descr="C:\Documents and Settings\rnavarro\Mis documentos\Mis imágenes\curso riego 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16417"/>
            <a:ext cx="2628124" cy="1970980"/>
          </a:xfrm>
          <a:prstGeom prst="rect">
            <a:avLst/>
          </a:prstGeom>
          <a:noFill/>
        </p:spPr>
      </p:pic>
      <p:pic>
        <p:nvPicPr>
          <p:cNvPr id="9219" name="Picture 3" descr="C:\Documents and Settings\rnavarro\Mis documentos\Mis imágenes\curso riego 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6453" y="4316878"/>
            <a:ext cx="2913573" cy="2185055"/>
          </a:xfrm>
          <a:prstGeom prst="rect">
            <a:avLst/>
          </a:prstGeom>
          <a:noFill/>
        </p:spPr>
      </p:pic>
      <p:pic>
        <p:nvPicPr>
          <p:cNvPr id="9220" name="Picture 4" descr="C:\Documents and Settings\rnavarro\Mis documentos\Mis imágenes\curso riego 0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2560292"/>
            <a:ext cx="2919600" cy="2189575"/>
          </a:xfrm>
          <a:prstGeom prst="rect">
            <a:avLst/>
          </a:prstGeom>
          <a:noFill/>
        </p:spPr>
      </p:pic>
      <p:pic>
        <p:nvPicPr>
          <p:cNvPr id="9221" name="Picture 5" descr="C:\Documents and Settings\rnavarro\Mis documentos\Mis imágenes\curso riego 0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5" y="4680156"/>
            <a:ext cx="2754309" cy="20656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3- SISTEMA DE RIEGO: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Herramientas básicas para una instalación de riego:</a:t>
            </a: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Sacabocados para enlace de tubería de 16 mm.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Sacabocados para goteros.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Llave de fontanero.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Taladro con sierra circular.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Teflón.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3- SISTEMA DE RIEGO: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Herramientas básicas para una instalación de riego:</a:t>
            </a: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45" name="Picture 5" descr="C:\Documents and Settings\rnavarro\Mis documentos\Mis imágenes\curso riego 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857628"/>
            <a:ext cx="3733790" cy="280018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1- Diseño de plantación: Marco de plantación y distribución.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FF00"/>
                </a:solidFill>
                <a:latin typeface="Calibri" pitchFamily="34" charset="0"/>
              </a:rPr>
              <a:t>ES MUY DIFICIL RECTIFICAR UN ERROR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1.1- Marco de plantación: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Motivos de los marcos de plantación: 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Necesidad del árbol (</a:t>
            </a: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Secano el agua y regadío la luz</a:t>
            </a:r>
            <a:r>
              <a:rPr lang="es-ES_tradnl" sz="2400" b="1" dirty="0" smtClean="0">
                <a:latin typeface="Calibri" pitchFamily="34" charset="0"/>
              </a:rPr>
              <a:t>)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 Necesidad de recolección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3- SISTEMA DE RIEGO: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Datos iniciales básicos para la instalación del sistema de riego: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457200" indent="-457200" algn="ctr" eaLnBrk="1" hangingPunct="1">
              <a:buAutoNum type="arabicParenR"/>
            </a:pPr>
            <a:r>
              <a:rPr lang="es-ES_tradnl" sz="2400" b="1" dirty="0" smtClean="0">
                <a:latin typeface="Calibri" pitchFamily="34" charset="0"/>
              </a:rPr>
              <a:t>RIEGO A LA DEMANDA CON PRESIÓN Y CONSTANTE.</a:t>
            </a:r>
          </a:p>
          <a:p>
            <a:pPr marL="457200" indent="-457200" algn="ctr" eaLnBrk="1" hangingPunct="1">
              <a:buAutoNum type="arabicParenR"/>
            </a:pPr>
            <a:r>
              <a:rPr lang="es-ES_tradnl" sz="2400" b="1" dirty="0" smtClean="0">
                <a:latin typeface="Calibri" pitchFamily="34" charset="0"/>
              </a:rPr>
              <a:t>RIEGO CON ESTANQUE.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457200" indent="-457200" algn="ctr" eaLnBrk="1" hangingPunct="1">
              <a:buAutoNum type="arabicParenR"/>
            </a:pPr>
            <a:r>
              <a:rPr lang="es-ES_tradnl" sz="2400" b="1" dirty="0" smtClean="0">
                <a:latin typeface="Calibri" pitchFamily="34" charset="0"/>
              </a:rPr>
              <a:t>RIEGO A LA DEMANDA CON PRESIÓN Y CONSTANTE.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- Necesidad de reductora de presión.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- Colocación de programador de riego.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3794" name="Picture 2" descr="http://www.ibericadelcalor.es/IMG/arton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143380"/>
            <a:ext cx="2048433" cy="20024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2) RIEGO CON ESTANQUE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Necesidad de una motobomba para el riego (Potencia en función del caudal y de la presión necesaria)</a:t>
            </a:r>
          </a:p>
          <a:p>
            <a:pPr algn="ctr" eaLnBrk="1" hangingPunct="1"/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P (CV) = Q (l/s) x Pr (</a:t>
            </a:r>
            <a:r>
              <a:rPr lang="es-ES_tradnl" sz="2400" b="1" dirty="0" err="1" smtClean="0">
                <a:solidFill>
                  <a:schemeClr val="bg1"/>
                </a:solidFill>
                <a:latin typeface="Calibri" pitchFamily="34" charset="0"/>
              </a:rPr>
              <a:t>m.c.a</a:t>
            </a: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) /(75 x R).</a:t>
            </a:r>
          </a:p>
          <a:p>
            <a:pPr algn="ctr" eaLnBrk="1" hangingPunct="1"/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R = rendimiento de la bomba = 0,7- 0,4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- Colocación de un temporizador para el riego (</a:t>
            </a: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interruptor o enchufe de escaparate</a:t>
            </a:r>
            <a:r>
              <a:rPr lang="es-ES_tradnl" sz="2400" b="1" dirty="0" smtClean="0">
                <a:latin typeface="Calibri" pitchFamily="34" charset="0"/>
              </a:rPr>
              <a:t>)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2) RIEGO CON ESTANQUE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Necesidad de una motobomba para el riego. Colocarla a ser posible sin tubería de aspiración. Debajo del estanque.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3970" name="Picture 2" descr="C:\Documents and Settings\rnavarro\Mis documentos\Mis imágenes\motobom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285748"/>
            <a:ext cx="3143272" cy="3143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3.1- Instalación del riego por goteo y micro aspersión.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Goteo: Suelos pesados. Posibilidad de regar con mucha frecuencia.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Micro aspersión: Suelos ligeros. Necesidad de regar con  poca frecuencia.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3.1- Instalación del riego por goteo y micro aspersión.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25" y="3214686"/>
            <a:ext cx="69151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DISEÑO DE LA INSTALACIÓN: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Cabezal de riego - Tubería primaria – Tubería secundaria – ramales con emisores </a:t>
            </a:r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(SIEMPRE EN LA PARTE ALTA DE LA TUBERÍA – EL 80 % OBSTRUIDOS DE LA PARTE BAJA)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u="sng" dirty="0" smtClean="0">
                <a:solidFill>
                  <a:schemeClr val="bg1"/>
                </a:solidFill>
                <a:latin typeface="Calibri" pitchFamily="34" charset="0"/>
              </a:rPr>
              <a:t>LO  MÁS SENCILLO POSIBLE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CABEZAL DE RIEGO:</a:t>
            </a:r>
          </a:p>
          <a:p>
            <a:pPr algn="ctr" eaLnBrk="1" hangingPunct="1"/>
            <a:endParaRPr lang="es-ES_tradnl" sz="2400" b="1" u="sng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977" y="2571744"/>
            <a:ext cx="8391373" cy="305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TUBERÍAS Y RAMALES CON EMISORES:</a:t>
            </a:r>
          </a:p>
          <a:p>
            <a:pPr algn="ctr" eaLnBrk="1" hangingPunct="1"/>
            <a:endParaRPr lang="es-ES_tradnl" sz="2400" b="1" u="sng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275" y="2412714"/>
            <a:ext cx="6388100" cy="444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DISEÑO DE LA INSTALACIÓN: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Emisores de forma individual (rabo de cochino)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Ramales paralelos con goteros intercalados.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Ramales paralelos con goteros individuales.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Motivos de los marcos de plantación: 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Necesidad del árbol </a:t>
            </a: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4" y="3214685"/>
            <a:ext cx="2660675" cy="31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8435" y="3214684"/>
            <a:ext cx="2576342" cy="291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DISEÑO DE LA INSTALACIÓN:</a:t>
            </a: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latin typeface="Calibri" pitchFamily="34" charset="0"/>
              </a:rPr>
              <a:t>Emisores de forma individual (rabo de cochino)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8066" name="Picture 2" descr="C:\Documents and Settings\rnavarro\Mis documentos\AÑO 2014\CURSOS\CURSO PLANTACIÓN FRUTALES\FOTOS PARA EL CURSO\curso riego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158" y="2725874"/>
            <a:ext cx="3181959" cy="2386333"/>
          </a:xfrm>
          <a:prstGeom prst="rect">
            <a:avLst/>
          </a:prstGeom>
          <a:noFill/>
        </p:spPr>
      </p:pic>
      <p:pic>
        <p:nvPicPr>
          <p:cNvPr id="88067" name="Picture 3" descr="C:\Documents and Settings\rnavarro\Mis documentos\AÑO 2014\CURSOS\CURSO PLANTACIÓN FRUTALES\FOTOS PARA EL CURSO\curso riego 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4251523"/>
            <a:ext cx="3087863" cy="2315765"/>
          </a:xfrm>
          <a:prstGeom prst="rect">
            <a:avLst/>
          </a:prstGeom>
          <a:noFill/>
        </p:spPr>
      </p:pic>
      <p:pic>
        <p:nvPicPr>
          <p:cNvPr id="88068" name="Picture 4" descr="C:\Documents and Settings\rnavarro\Mis documentos\AÑO 2014\CURSOS\CURSO PLANTACIÓN FRUTALES\FOTOS PARA EL CURSO\curso riego 0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3847" y="2725874"/>
            <a:ext cx="3770153" cy="282745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3.2- PROGRAMADOR DE RIEGO.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Se trata de un pequeño programador conectado a una electroválvula que abre y cierra la tubería principal de riego.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Permite el control del riego de forma eficaz, siguiendo unas tablas de consumo de agua estudiadas.</a:t>
            </a: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Pueden ser con instalación eléctrica o con pilas. 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FF00"/>
                </a:solidFill>
                <a:latin typeface="Calibri" pitchFamily="34" charset="0"/>
              </a:rPr>
              <a:t>OJO NO SON COMPATIBLES LAS ELECTROVÁLVULAS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3.2- PROGRAMADOR DE RIEGO.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266" name="Picture 2" descr="C:\Documents and Settings\rnavarro\Mis documentos\Mis imágenes\curso riego 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9137" y="2357430"/>
            <a:ext cx="5753177" cy="43146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3.2- FILTRO.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Existen de tres tipos: malla (siempre después del abonado), arena (agua depurada) y de anillas.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FF00"/>
                </a:solidFill>
                <a:latin typeface="Calibri" pitchFamily="34" charset="0"/>
              </a:rPr>
              <a:t>LIMPIEZA DE FILTROS</a:t>
            </a:r>
          </a:p>
          <a:p>
            <a:pPr algn="ctr" eaLnBrk="1" hangingPunct="1"/>
            <a:r>
              <a:rPr lang="es-ES_tradnl" sz="2400" b="1" dirty="0" smtClean="0">
                <a:solidFill>
                  <a:srgbClr val="FFFF00"/>
                </a:solidFill>
                <a:latin typeface="Calibri" pitchFamily="34" charset="0"/>
              </a:rPr>
              <a:t>APLICACIÓN DE ÁCIDOS Y CLORO PARA EL CONTROL DE LA CAL Y LAS ALGAS.</a:t>
            </a:r>
          </a:p>
          <a:p>
            <a:pPr algn="ctr" eaLnBrk="1" hangingPunct="1"/>
            <a:endParaRPr lang="es-ES_tradnl" sz="24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3.2- ABONADORA.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Para el abonado mediante el agua de riego (fertirrigación) existen tres tipos de sistemas: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solidFill>
                  <a:schemeClr val="bg1"/>
                </a:solidFill>
                <a:latin typeface="Calibri" pitchFamily="34" charset="0"/>
              </a:rPr>
              <a:t>Tanques de abonado, con inyectores y ordenador.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Depósito de abonado conjunto.</a:t>
            </a:r>
          </a:p>
          <a:p>
            <a:pPr algn="ctr" eaLnBrk="1" hangingPunct="1">
              <a:buFont typeface="Arial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Sistema de abonado mediante el sistema de inyección venturi.</a:t>
            </a:r>
          </a:p>
          <a:p>
            <a:pPr algn="ctr" eaLnBrk="1" hangingPunct="1"/>
            <a:endParaRPr lang="es-ES_tradnl" sz="24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TANQUE DE ABONADO.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" name="il_fi" descr="http://www.infoagroisp.com/infoagro/instrumentos_medida/images/productos/tanques_para_fertilizantes_de_fertirrigacion_en_agricultur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1980" y="3655080"/>
            <a:ext cx="5400040" cy="290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SISTEMA MEDIANTE UN VENTURI: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El Venturi depende del Caudal que necesitemos y de la presión que tengamos.</a:t>
            </a: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sz="4000" b="1" dirty="0" smtClean="0">
                <a:latin typeface="Calibri" pitchFamily="34" charset="0"/>
              </a:rPr>
              <a:t>DISEÑO DE LA INSTALACIÓN DE UN VENTURI.</a:t>
            </a:r>
          </a:p>
          <a:p>
            <a:pPr algn="ctr" eaLnBrk="1" hangingPunct="1"/>
            <a:endParaRPr lang="es-ES_tradnl" sz="40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6" name="Picture 2" descr="C:\Documents and Settings\rnavarro\Mis documentos\AÑO 2014\CURSOS\CURSO PLANTACIÓN FRUTALES\FOTOS PARA EL CURSO\curso riego 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218050"/>
            <a:ext cx="4853544" cy="36399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endParaRPr lang="es-ES_tradnl" sz="2000" b="1" dirty="0">
              <a:solidFill>
                <a:schemeClr val="bg1"/>
              </a:solidFill>
              <a:latin typeface="Optima" pitchFamily="2" charset="0"/>
            </a:endParaRP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46063"/>
            <a:ext cx="4595053" cy="649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CuadroTexto 5"/>
          <p:cNvSpPr txBox="1">
            <a:spLocks noChangeArrowheads="1"/>
          </p:cNvSpPr>
          <p:nvPr/>
        </p:nvSpPr>
        <p:spPr bwMode="auto">
          <a:xfrm>
            <a:off x="2714612" y="270197"/>
            <a:ext cx="47244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ES_tradnl" sz="2000" b="1" dirty="0" smtClean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 smtClean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 smtClean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  <a:endParaRPr lang="es-ES_tradnl" sz="2000" b="1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571472" y="1857364"/>
            <a:ext cx="807249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_tradnl" sz="3200" b="1" dirty="0" smtClean="0">
                <a:solidFill>
                  <a:srgbClr val="FF0000"/>
                </a:solidFill>
                <a:latin typeface="Calibri" pitchFamily="34" charset="0"/>
              </a:rPr>
              <a:t>PARTE PRÁCTICA:</a:t>
            </a:r>
          </a:p>
          <a:p>
            <a:pPr algn="ctr" eaLnBrk="1" hangingPunct="1"/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Plantación de una parcela de cítricos para realización de una comparativa de patrones (60 ud.) al tresbolillo. En terreno arcilloso y salino.</a:t>
            </a:r>
          </a:p>
          <a:p>
            <a:pPr algn="ctr" eaLnBrk="1" hangingPunct="1"/>
            <a:endParaRPr lang="es-ES_tradnl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Tubería de 32 con 2 atm</a:t>
            </a: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 Contador.</a:t>
            </a: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Programador de riego</a:t>
            </a: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Abonado con venturi.</a:t>
            </a: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Ramales de 16 mm.</a:t>
            </a:r>
          </a:p>
          <a:p>
            <a:pPr algn="ctr" eaLnBrk="1" hangingPunct="1">
              <a:buFontTx/>
              <a:buChar char="-"/>
            </a:pPr>
            <a:r>
              <a:rPr lang="es-ES_tradnl" b="1" dirty="0" smtClean="0">
                <a:solidFill>
                  <a:schemeClr val="bg1"/>
                </a:solidFill>
                <a:latin typeface="Calibri" pitchFamily="34" charset="0"/>
              </a:rPr>
              <a:t>Riego a goteo, con gotero de 4 l/h.</a:t>
            </a:r>
          </a:p>
          <a:p>
            <a:pPr algn="ctr" eaLnBrk="1" hangingPunct="1"/>
            <a:endParaRPr lang="es-ES_tradnl" sz="2400" b="1" dirty="0" smtClean="0">
              <a:solidFill>
                <a:srgbClr val="DCE6F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8"/>
            <a:ext cx="8153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Motivos de los marcos de plantación: </a:t>
            </a:r>
          </a:p>
          <a:p>
            <a:pPr algn="ctr" eaLnBrk="1" hangingPunct="1">
              <a:buFont typeface="Arial" pitchFamily="34" charset="0"/>
              <a:buChar char="•"/>
            </a:pPr>
            <a:r>
              <a:rPr lang="es-ES_tradnl" sz="2400" b="1" dirty="0" smtClean="0">
                <a:latin typeface="Calibri" pitchFamily="34" charset="0"/>
              </a:rPr>
              <a:t>Necesidades de recolección y tratamiento.</a:t>
            </a:r>
          </a:p>
          <a:p>
            <a:pPr algn="ctr" eaLnBrk="1" hangingPunct="1">
              <a:buFont typeface="Arial" pitchFamily="34" charset="0"/>
              <a:buChar char="•"/>
            </a:pPr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1446" name="Picture 6" descr="http://media.grupojoly.com/imagen.php?imagen=//0000715000/0000715476.jpg&amp;an=2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0669" y="4798064"/>
            <a:ext cx="3384178" cy="2059936"/>
          </a:xfrm>
          <a:prstGeom prst="rect">
            <a:avLst/>
          </a:prstGeom>
          <a:noFill/>
        </p:spPr>
      </p:pic>
      <p:pic>
        <p:nvPicPr>
          <p:cNvPr id="61448" name="Picture 8" descr="http://www.freshplaza.it/images/2008/0422/Copy%20of%20foto%2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966" y="3655080"/>
            <a:ext cx="4064034" cy="304802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71810"/>
            <a:ext cx="3842758" cy="202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CuadroTexto 5"/>
          <p:cNvSpPr txBox="1">
            <a:spLocks noChangeArrowheads="1"/>
          </p:cNvSpPr>
          <p:nvPr/>
        </p:nvSpPr>
        <p:spPr bwMode="auto">
          <a:xfrm>
            <a:off x="2714612" y="270197"/>
            <a:ext cx="47244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ES_tradnl" sz="2000" b="1" dirty="0" smtClean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 smtClean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 smtClean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  <a:endParaRPr lang="es-ES_tradnl" sz="2000" b="1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989138" y="1857364"/>
            <a:ext cx="54498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_tradnl" sz="3200" b="1" dirty="0" smtClean="0">
                <a:solidFill>
                  <a:srgbClr val="FF0000"/>
                </a:solidFill>
                <a:latin typeface="Calibri" pitchFamily="34" charset="0"/>
              </a:rPr>
              <a:t>PLANTACIÓN DE ÁRBOLES FRUTALES</a:t>
            </a:r>
          </a:p>
          <a:p>
            <a:pPr algn="ctr" eaLnBrk="1" hangingPunct="1"/>
            <a:r>
              <a:rPr lang="es-ES_tradnl" sz="3200" b="1" dirty="0" smtClean="0">
                <a:solidFill>
                  <a:srgbClr val="DCE6F2"/>
                </a:solidFill>
                <a:latin typeface="Calibri" pitchFamily="34" charset="0"/>
              </a:rPr>
              <a:t>Arucas, 27 de febrero del 2014</a:t>
            </a:r>
          </a:p>
          <a:p>
            <a:pPr algn="ctr" eaLnBrk="1" hangingPunct="1"/>
            <a:endParaRPr lang="es-ES_tradnl" sz="3200" b="1" dirty="0" smtClean="0">
              <a:solidFill>
                <a:srgbClr val="DCE6F2"/>
              </a:solidFill>
              <a:latin typeface="Calibri" pitchFamily="34" charset="0"/>
            </a:endParaRPr>
          </a:p>
          <a:p>
            <a:pPr algn="ctr" eaLnBrk="1" hangingPunct="1"/>
            <a:endParaRPr lang="es-ES_tradnl" sz="3200" b="1" dirty="0" smtClean="0">
              <a:solidFill>
                <a:srgbClr val="DCE6F2"/>
              </a:solidFill>
              <a:latin typeface="Calibri" pitchFamily="34" charset="0"/>
            </a:endParaRPr>
          </a:p>
          <a:p>
            <a:pPr algn="ctr" eaLnBrk="1" hangingPunct="1"/>
            <a:endParaRPr lang="es-ES_tradnl" sz="3200" b="1" dirty="0" smtClean="0">
              <a:solidFill>
                <a:srgbClr val="DCE6F2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3200" b="1" dirty="0" smtClean="0">
                <a:solidFill>
                  <a:srgbClr val="DCE6F2"/>
                </a:solidFill>
                <a:latin typeface="Calibri" pitchFamily="34" charset="0"/>
              </a:rPr>
              <a:t>MUCHAS GRACIAS </a:t>
            </a:r>
          </a:p>
          <a:p>
            <a:pPr algn="ctr" eaLnBrk="1" hangingPunct="1"/>
            <a:endParaRPr lang="es-E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uadroTexto 5"/>
          <p:cNvSpPr txBox="1">
            <a:spLocks noChangeArrowheads="1"/>
          </p:cNvSpPr>
          <p:nvPr/>
        </p:nvSpPr>
        <p:spPr bwMode="auto">
          <a:xfrm>
            <a:off x="533400" y="1716089"/>
            <a:ext cx="7824814" cy="48936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s-ES_tradnl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r>
              <a:rPr lang="es-ES_tradnl" sz="2400" b="1" dirty="0" smtClean="0">
                <a:latin typeface="Calibri" pitchFamily="34" charset="0"/>
              </a:rPr>
              <a:t>TABLAS MARCO DE PLANTACIÓN:</a:t>
            </a: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endParaRPr lang="es-ES_tradnl" sz="2400" b="1" dirty="0" smtClean="0">
              <a:latin typeface="Calibri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s-ES_tradnl" sz="2400" b="1" dirty="0" smtClean="0">
                <a:solidFill>
                  <a:srgbClr val="FF0000"/>
                </a:solidFill>
                <a:latin typeface="Calibri" pitchFamily="34" charset="0"/>
              </a:rPr>
              <a:t>OJO: Abonado, poda, clima, agua riego, SECANO y SUELO</a:t>
            </a:r>
          </a:p>
        </p:txBody>
      </p:sp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214546" y="2714620"/>
          <a:ext cx="4429156" cy="3000400"/>
        </p:xfrm>
        <a:graphic>
          <a:graphicData uri="http://schemas.openxmlformats.org/drawingml/2006/table">
            <a:tbl>
              <a:tblPr/>
              <a:tblGrid>
                <a:gridCol w="2968645"/>
                <a:gridCol w="1460511"/>
              </a:tblGrid>
              <a:tr h="30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ESPECIE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DISTANCIA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ALMENDREROS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 y 6 metros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CÍTRICOS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y 5 metros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OLIVOS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y 5 metros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AGUACATES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y 5 metros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CIRUELEROS - DURAZNEROS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y 5 metros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ALBARICOQUES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y 5 metros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NISPEROS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y 4 metros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MANGOS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2,5 y 3 metros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4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MANZANEROS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y 3 metros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ctrTitle" idx="4294967295"/>
          </p:nvPr>
        </p:nvSpPr>
        <p:spPr>
          <a:xfrm>
            <a:off x="1989138" y="246063"/>
            <a:ext cx="5837237" cy="1470025"/>
          </a:xfrm>
        </p:spPr>
        <p:txBody>
          <a:bodyPr/>
          <a:lstStyle/>
          <a:p>
            <a:pPr eaLnBrk="1" hangingPunct="1"/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SERVICIO DE </a:t>
            </a:r>
            <a:b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</a:br>
            <a:r>
              <a:rPr lang="es-ES_tradnl" sz="2000" b="1" dirty="0">
                <a:solidFill>
                  <a:schemeClr val="bg1"/>
                </a:solidFill>
                <a:latin typeface="Optima" pitchFamily="2" charset="0"/>
              </a:rPr>
              <a:t>EXTENSIÓN AGRARIA Y DESARROLLO AGROPECUARIO Y PESQUERO</a:t>
            </a: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27 CuadroTexto"/>
          <p:cNvSpPr txBox="1">
            <a:spLocks noChangeArrowheads="1"/>
          </p:cNvSpPr>
          <p:nvPr/>
        </p:nvSpPr>
        <p:spPr bwMode="auto">
          <a:xfrm>
            <a:off x="742950" y="365508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s-ES" sz="5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/>
            <a:endParaRPr lang="es-ES" sz="5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716088"/>
            <a:ext cx="6647416" cy="482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2876</TotalTime>
  <Words>2061</Words>
  <Application>Microsoft Office PowerPoint</Application>
  <PresentationFormat>Presentación en pantalla (4:3)</PresentationFormat>
  <Paragraphs>536</Paragraphs>
  <Slides>70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1" baseType="lpstr">
      <vt:lpstr>Tema de Office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SERVICIO DE  EXTENSIÓN AGRARIA Y DESARROLLO AGROPECUARIO Y PESQUERO</vt:lpstr>
      <vt:lpstr>Diapositiva 68</vt:lpstr>
      <vt:lpstr>Diapositiva 69</vt:lpstr>
      <vt:lpstr>Diapositiva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SERVICIO DE LABORATORIOS  AGROALIMENTARIO Y FITOPATOLÓGICO</dc:title>
  <dc:creator>Juan Ramón Fernández Vera</dc:creator>
  <cp:lastModifiedBy>rnavarro</cp:lastModifiedBy>
  <cp:revision>201</cp:revision>
  <dcterms:created xsi:type="dcterms:W3CDTF">2012-04-29T16:50:15Z</dcterms:created>
  <dcterms:modified xsi:type="dcterms:W3CDTF">2014-03-13T16:10:03Z</dcterms:modified>
</cp:coreProperties>
</file>